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66" r:id="rId4"/>
    <p:sldId id="279" r:id="rId5"/>
    <p:sldId id="270" r:id="rId6"/>
    <p:sldId id="261" r:id="rId7"/>
    <p:sldId id="271" r:id="rId8"/>
    <p:sldId id="276" r:id="rId9"/>
    <p:sldId id="275" r:id="rId10"/>
    <p:sldId id="277" r:id="rId11"/>
    <p:sldId id="268" r:id="rId12"/>
    <p:sldId id="265" r:id="rId13"/>
    <p:sldId id="269" r:id="rId14"/>
    <p:sldId id="280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0141" autoAdjust="0"/>
  </p:normalViewPr>
  <p:slideViewPr>
    <p:cSldViewPr>
      <p:cViewPr varScale="1">
        <p:scale>
          <a:sx n="98" d="100"/>
          <a:sy n="98" d="100"/>
        </p:scale>
        <p:origin x="-35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1EC643-359F-4D7D-B659-5F82BFC1892B}" type="datetimeFigureOut">
              <a:rPr lang="en-GB" smtClean="0"/>
              <a:pPr/>
              <a:t>11/11/2015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F92A0F-8775-4724-BE26-81C5DF426067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‘Value</a:t>
            </a:r>
            <a:r>
              <a:rPr lang="en-GB" baseline="0" dirty="0" smtClean="0"/>
              <a:t> for money’ = b</a:t>
            </a:r>
            <a:r>
              <a:rPr lang="en-GB" dirty="0" smtClean="0"/>
              <a:t>est health outcomes for the minimum resource input.</a:t>
            </a:r>
          </a:p>
          <a:p>
            <a:r>
              <a:rPr lang="en-GB" dirty="0" smtClean="0"/>
              <a:t>‘Low cost’ : m</a:t>
            </a:r>
            <a:r>
              <a:rPr lang="en-GB" baseline="0" dirty="0" smtClean="0"/>
              <a:t>inimise use of drugs, especially insulin.</a:t>
            </a:r>
            <a:endParaRPr lang="en-GB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baseline="0" dirty="0" smtClean="0"/>
              <a:t>‘Prevention’ : large inputs from PHC and health promotion agencies to avoid people developing type 2 diabetes at all and actively manage patients at all stages.</a:t>
            </a:r>
            <a:endParaRPr lang="en-GB" dirty="0" smtClean="0"/>
          </a:p>
          <a:p>
            <a:r>
              <a:rPr lang="en-GB" dirty="0" smtClean="0"/>
              <a:t>‘Zero complications’ : </a:t>
            </a:r>
            <a:r>
              <a:rPr lang="en-GB" baseline="0" dirty="0" smtClean="0"/>
              <a:t>to stabilise, maintain and minimise complications. Aim that diabetes patients should not have ‘excess’ Cardiovascular risk, amputations or sight problems. Good information systems and regional co-ordination to support PHC is essential for this option.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A0C189-7347-47A5-9E0A-D83505753ACB}" type="slidenum">
              <a:rPr lang="en-GB" smtClean="0"/>
              <a:pPr/>
              <a:t>11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D868D-560A-47ED-BAF1-BA2430C6D549}" type="datetime1">
              <a:rPr lang="en-GB" smtClean="0"/>
              <a:pPr/>
              <a:t>11/11/2015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1st International Conference on Anticipation.  Trento 5-7 November 2015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E82ED-E6BD-4C88-9404-7F89D60BF73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9C707-A6A6-41C9-A4BE-FBCD62F4A31D}" type="datetime1">
              <a:rPr lang="en-GB" smtClean="0"/>
              <a:pPr/>
              <a:t>11/11/2015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1st International Conference on Anticipation.  Trento 5-7 November 2015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E82ED-E6BD-4C88-9404-7F89D60BF73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257C7-C1DB-415D-B6F7-E3940361F703}" type="datetime1">
              <a:rPr lang="en-GB" smtClean="0"/>
              <a:pPr/>
              <a:t>11/11/2015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1st International Conference on Anticipation.  Trento 5-7 November 2015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E82ED-E6BD-4C88-9404-7F89D60BF73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Marcador de título"/>
          <p:cNvSpPr>
            <a:spLocks noGrp="1"/>
          </p:cNvSpPr>
          <p:nvPr>
            <p:ph type="title"/>
          </p:nvPr>
        </p:nvSpPr>
        <p:spPr>
          <a:xfrm>
            <a:off x="2000232" y="285728"/>
            <a:ext cx="7000924" cy="357190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r>
              <a:rPr lang="en-US" smtClean="0"/>
              <a:t>Click to edit Master title style</a:t>
            </a:r>
            <a:endParaRPr lang="es-ES" dirty="0"/>
          </a:p>
        </p:txBody>
      </p:sp>
      <p:sp>
        <p:nvSpPr>
          <p:cNvPr id="12" name="2 Marcador de contenido"/>
          <p:cNvSpPr>
            <a:spLocks noGrp="1"/>
          </p:cNvSpPr>
          <p:nvPr>
            <p:ph idx="1"/>
          </p:nvPr>
        </p:nvSpPr>
        <p:spPr>
          <a:xfrm>
            <a:off x="142844" y="928670"/>
            <a:ext cx="8858312" cy="5197493"/>
          </a:xfrm>
        </p:spPr>
        <p:txBody>
          <a:bodyPr/>
          <a:lstStyle>
            <a:lvl1pPr algn="l">
              <a:buFont typeface="Arial" pitchFamily="34" charset="0"/>
              <a:buNone/>
              <a:defRPr>
                <a:solidFill>
                  <a:schemeClr val="tx1"/>
                </a:solidFill>
              </a:defRPr>
            </a:lvl1pPr>
            <a:lvl2pPr algn="l">
              <a:buFont typeface="Arial" pitchFamily="34" charset="0"/>
              <a:buNone/>
              <a:defRPr>
                <a:solidFill>
                  <a:schemeClr val="tx1"/>
                </a:solidFill>
              </a:defRPr>
            </a:lvl2pPr>
            <a:lvl3pPr algn="l">
              <a:buFont typeface="Arial" pitchFamily="34" charset="0"/>
              <a:buNone/>
              <a:defRPr>
                <a:solidFill>
                  <a:schemeClr val="tx1"/>
                </a:solidFill>
              </a:defRPr>
            </a:lvl3pPr>
            <a:lvl4pPr algn="l">
              <a:buFont typeface="Arial" pitchFamily="34" charset="0"/>
              <a:buNone/>
              <a:defRPr>
                <a:solidFill>
                  <a:schemeClr val="tx1"/>
                </a:solidFill>
              </a:defRPr>
            </a:lvl4pPr>
            <a:lvl5pPr algn="l">
              <a:buFont typeface="Arial" pitchFamily="34" charset="0"/>
              <a:buNone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B6DA70-D6E9-40D8-96E0-C908F66B79BE}" type="datetimeFigureOut">
              <a:rPr lang="es-ES"/>
              <a:pPr>
                <a:defRPr/>
              </a:pPr>
              <a:t>11/11/2015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DBDFA7-7E8D-4F48-87E8-8C8283A86AD0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3DFC6-BA64-447F-893F-A39A09711516}" type="datetime1">
              <a:rPr lang="en-GB" smtClean="0"/>
              <a:pPr/>
              <a:t>11/11/2015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1st International Conference on Anticipation.  Trento 5-7 November 2015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E82ED-E6BD-4C88-9404-7F89D60BF73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980E1-40E1-4940-82E5-A262E58D7907}" type="datetime1">
              <a:rPr lang="en-GB" smtClean="0"/>
              <a:pPr/>
              <a:t>11/11/2015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1st International Conference on Anticipation.  Trento 5-7 November 2015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E82ED-E6BD-4C88-9404-7F89D60BF73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73418-5098-4A82-9AA3-CB9D59FD9A48}" type="datetime1">
              <a:rPr lang="en-GB" smtClean="0"/>
              <a:pPr/>
              <a:t>11/11/2015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1st International Conference on Anticipation.  Trento 5-7 November 2015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E82ED-E6BD-4C88-9404-7F89D60BF73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395AB-9017-4490-92DD-3DDFE864C4A6}" type="datetime1">
              <a:rPr lang="en-GB" smtClean="0"/>
              <a:pPr/>
              <a:t>11/11/2015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1st International Conference on Anticipation.  Trento 5-7 November 2015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E82ED-E6BD-4C88-9404-7F89D60BF73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6EAFF-7D5A-4AD4-8068-7D6FF3812F0C}" type="datetime1">
              <a:rPr lang="en-GB" smtClean="0"/>
              <a:pPr/>
              <a:t>11/11/2015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1st International Conference on Anticipation.  Trento 5-7 November 2015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E82ED-E6BD-4C88-9404-7F89D60BF73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2736F-B0A6-4A00-A83C-10E43D67C9D9}" type="datetime1">
              <a:rPr lang="en-GB" smtClean="0"/>
              <a:pPr/>
              <a:t>11/11/2015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1st International Conference on Anticipation.  Trento 5-7 November 2015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E82ED-E6BD-4C88-9404-7F89D60BF73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F83BF-DE60-4F41-B1B2-07CB204E9259}" type="datetime1">
              <a:rPr lang="en-GB" smtClean="0"/>
              <a:pPr/>
              <a:t>11/11/2015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1st International Conference on Anticipation.  Trento 5-7 November 2015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E82ED-E6BD-4C88-9404-7F89D60BF73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C4D37-274A-4EAA-AB77-BEBAA5B80258}" type="datetime1">
              <a:rPr lang="en-GB" smtClean="0"/>
              <a:pPr/>
              <a:t>11/11/2015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1st International Conference on Anticipation.  Trento 5-7 November 2015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E82ED-E6BD-4C88-9404-7F89D60BF73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4F9923-CA4D-478C-B759-CC2AF5AE6323}" type="datetime1">
              <a:rPr lang="en-GB" smtClean="0"/>
              <a:pPr/>
              <a:t>11/11/2015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smtClean="0"/>
              <a:t>1st International Conference on Anticipation.  Trento 5-7 November 2015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DE82ED-E6BD-4C88-9404-7F89D60BF73E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balanceofcare.com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managedoutcomes.eu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9512" y="1916832"/>
            <a:ext cx="8856984" cy="1683618"/>
          </a:xfrm>
        </p:spPr>
        <p:txBody>
          <a:bodyPr>
            <a:noAutofit/>
          </a:bodyPr>
          <a:lstStyle/>
          <a:p>
            <a:r>
              <a:rPr lang="en-GB" sz="3600" dirty="0" smtClean="0">
                <a:solidFill>
                  <a:srgbClr val="330099"/>
                </a:solidFill>
                <a:latin typeface="Tahoma" pitchFamily="34" charset="0"/>
              </a:rPr>
              <a:t>Futures Literacy in Health Care:</a:t>
            </a:r>
            <a:r>
              <a:rPr lang="en-GB" sz="3200" dirty="0" smtClean="0"/>
              <a:t/>
            </a:r>
            <a:br>
              <a:rPr lang="en-GB" sz="3200" dirty="0" smtClean="0"/>
            </a:br>
            <a:r>
              <a:rPr lang="en-GB" sz="3600" dirty="0" smtClean="0">
                <a:solidFill>
                  <a:srgbClr val="330099"/>
                </a:solidFill>
                <a:latin typeface="Tahoma" pitchFamily="34" charset="0"/>
              </a:rPr>
              <a:t>The Managed Outcomes Project</a:t>
            </a:r>
            <a:endParaRPr lang="en-GB" sz="3600" dirty="0">
              <a:solidFill>
                <a:srgbClr val="330099"/>
              </a:solidFill>
              <a:latin typeface="Tahoma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1640" y="4293096"/>
            <a:ext cx="6400800" cy="1944216"/>
          </a:xfrm>
        </p:spPr>
        <p:txBody>
          <a:bodyPr>
            <a:noAutofit/>
          </a:bodyPr>
          <a:lstStyle/>
          <a:p>
            <a:r>
              <a:rPr lang="en-GB" sz="2800" dirty="0" smtClean="0">
                <a:solidFill>
                  <a:srgbClr val="330099"/>
                </a:solidFill>
                <a:latin typeface="Tahoma" pitchFamily="34" charset="0"/>
                <a:ea typeface="+mj-ea"/>
                <a:cs typeface="+mj-cs"/>
              </a:rPr>
              <a:t>Paul Forte</a:t>
            </a:r>
            <a:r>
              <a:rPr lang="en-GB" sz="2800" baseline="30000" dirty="0" smtClean="0">
                <a:solidFill>
                  <a:srgbClr val="330099"/>
                </a:solidFill>
                <a:latin typeface="Tahoma" pitchFamily="34" charset="0"/>
                <a:ea typeface="+mj-ea"/>
                <a:cs typeface="+mj-cs"/>
              </a:rPr>
              <a:t>1</a:t>
            </a:r>
            <a:r>
              <a:rPr lang="en-GB" sz="2800" dirty="0" smtClean="0">
                <a:solidFill>
                  <a:srgbClr val="330099"/>
                </a:solidFill>
                <a:latin typeface="Tahoma" pitchFamily="34" charset="0"/>
                <a:ea typeface="+mj-ea"/>
                <a:cs typeface="+mj-cs"/>
              </a:rPr>
              <a:t>, Riel Miller</a:t>
            </a:r>
            <a:r>
              <a:rPr lang="en-GB" sz="2800" baseline="30000" dirty="0" smtClean="0">
                <a:solidFill>
                  <a:srgbClr val="330099"/>
                </a:solidFill>
                <a:latin typeface="Tahoma" pitchFamily="34" charset="0"/>
                <a:ea typeface="+mj-ea"/>
                <a:cs typeface="+mj-cs"/>
              </a:rPr>
              <a:t>2</a:t>
            </a:r>
            <a:r>
              <a:rPr lang="en-GB" sz="2800" dirty="0" smtClean="0">
                <a:solidFill>
                  <a:srgbClr val="330099"/>
                </a:solidFill>
                <a:latin typeface="Tahoma" pitchFamily="34" charset="0"/>
                <a:ea typeface="+mj-ea"/>
                <a:cs typeface="+mj-cs"/>
              </a:rPr>
              <a:t>, Tom Bowen</a:t>
            </a:r>
            <a:r>
              <a:rPr lang="en-GB" sz="2800" baseline="30000" dirty="0" smtClean="0">
                <a:solidFill>
                  <a:srgbClr val="330099"/>
                </a:solidFill>
                <a:latin typeface="Tahoma" pitchFamily="34" charset="0"/>
                <a:ea typeface="+mj-ea"/>
                <a:cs typeface="+mj-cs"/>
              </a:rPr>
              <a:t>1</a:t>
            </a:r>
          </a:p>
          <a:p>
            <a:r>
              <a:rPr lang="en-GB" sz="2800" baseline="30000" dirty="0" smtClean="0">
                <a:solidFill>
                  <a:srgbClr val="330099"/>
                </a:solidFill>
                <a:latin typeface="Tahoma" pitchFamily="34" charset="0"/>
                <a:ea typeface="+mj-ea"/>
                <a:cs typeface="+mj-cs"/>
              </a:rPr>
              <a:t>1</a:t>
            </a:r>
            <a:r>
              <a:rPr lang="en-GB" sz="2800" dirty="0" smtClean="0">
                <a:solidFill>
                  <a:srgbClr val="330099"/>
                </a:solidFill>
                <a:latin typeface="Tahoma" pitchFamily="34" charset="0"/>
                <a:ea typeface="+mj-ea"/>
                <a:cs typeface="+mj-cs"/>
              </a:rPr>
              <a:t>The Balance of Care Group</a:t>
            </a:r>
          </a:p>
          <a:p>
            <a:r>
              <a:rPr lang="en-GB" sz="2400" dirty="0" smtClean="0">
                <a:solidFill>
                  <a:srgbClr val="330099"/>
                </a:solidFill>
                <a:latin typeface="Tahoma" pitchFamily="34" charset="0"/>
                <a:ea typeface="+mj-ea"/>
                <a:cs typeface="+mj-cs"/>
                <a:hlinkClick r:id="rId2"/>
              </a:rPr>
              <a:t>www.balanceofcare.com</a:t>
            </a:r>
            <a:r>
              <a:rPr lang="en-GB" sz="2800" dirty="0" smtClean="0">
                <a:solidFill>
                  <a:srgbClr val="330099"/>
                </a:solidFill>
                <a:latin typeface="Tahoma" pitchFamily="34" charset="0"/>
                <a:ea typeface="+mj-ea"/>
                <a:cs typeface="+mj-cs"/>
              </a:rPr>
              <a:t> </a:t>
            </a:r>
          </a:p>
          <a:p>
            <a:r>
              <a:rPr lang="en-GB" sz="2800" baseline="30000" dirty="0" smtClean="0">
                <a:solidFill>
                  <a:srgbClr val="330099"/>
                </a:solidFill>
                <a:latin typeface="Tahoma" pitchFamily="34" charset="0"/>
                <a:ea typeface="+mj-ea"/>
                <a:cs typeface="+mj-cs"/>
              </a:rPr>
              <a:t>2</a:t>
            </a:r>
            <a:r>
              <a:rPr lang="en-GB" sz="2800" dirty="0" smtClean="0">
                <a:solidFill>
                  <a:srgbClr val="330099"/>
                </a:solidFill>
                <a:latin typeface="Tahoma" pitchFamily="34" charset="0"/>
                <a:ea typeface="+mj-ea"/>
                <a:cs typeface="+mj-cs"/>
              </a:rPr>
              <a:t>UNESCO</a:t>
            </a:r>
            <a:endParaRPr lang="en-GB" sz="2800" dirty="0">
              <a:solidFill>
                <a:srgbClr val="330099"/>
              </a:solidFill>
              <a:latin typeface="Tahoma" pitchFamily="34" charset="0"/>
              <a:ea typeface="+mj-ea"/>
              <a:cs typeface="+mj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79512" y="6356350"/>
            <a:ext cx="8712968" cy="365125"/>
          </a:xfrm>
        </p:spPr>
        <p:txBody>
          <a:bodyPr/>
          <a:lstStyle/>
          <a:p>
            <a:r>
              <a:rPr lang="en-GB" dirty="0" smtClean="0"/>
              <a:t>1st International Conference on Anticipation,  Trento 5-7 November 2015</a:t>
            </a:r>
            <a:endParaRPr lang="en-GB" dirty="0"/>
          </a:p>
        </p:txBody>
      </p:sp>
      <p:pic>
        <p:nvPicPr>
          <p:cNvPr id="6" name="Picture 7" descr="C:\DATA\Shared work folders\zarchive\Balance of Care Group\Website\3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188640"/>
            <a:ext cx="1651000" cy="165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52320" y="188640"/>
            <a:ext cx="1440160" cy="874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4000" dirty="0" smtClean="0">
                <a:solidFill>
                  <a:srgbClr val="330099"/>
                </a:solidFill>
                <a:latin typeface="Tahoma" pitchFamily="34" charset="0"/>
              </a:rPr>
              <a:t>Some follow-up data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DBDFA7-7E8D-4F48-87E8-8C8283A86AD0}" type="slidenum">
              <a:rPr lang="es-ES" smtClean="0"/>
              <a:pPr>
                <a:defRPr/>
              </a:pPr>
              <a:t>10</a:t>
            </a:fld>
            <a:endParaRPr lang="es-ES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4148" y="1484784"/>
            <a:ext cx="7502268" cy="4392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Footer Placeholder 3"/>
          <p:cNvSpPr txBox="1">
            <a:spLocks/>
          </p:cNvSpPr>
          <p:nvPr/>
        </p:nvSpPr>
        <p:spPr>
          <a:xfrm>
            <a:off x="1763688" y="6356350"/>
            <a:ext cx="51845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1st International Conference on Anticipation,  Trento 5-7 November 2015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6093296"/>
            <a:ext cx="1022103" cy="62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0"/>
            <a:ext cx="8229600" cy="1143000"/>
          </a:xfrm>
        </p:spPr>
        <p:txBody>
          <a:bodyPr>
            <a:normAutofit/>
          </a:bodyPr>
          <a:lstStyle/>
          <a:p>
            <a:r>
              <a:rPr lang="en-GB" sz="3200" dirty="0" smtClean="0">
                <a:solidFill>
                  <a:srgbClr val="330099"/>
                </a:solidFill>
                <a:latin typeface="Tahoma" pitchFamily="34" charset="0"/>
              </a:rPr>
              <a:t>Type 2 diabetes scenarios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700808"/>
            <a:ext cx="8435280" cy="3960440"/>
          </a:xfrm>
        </p:spPr>
        <p:txBody>
          <a:bodyPr>
            <a:noAutofit/>
          </a:bodyPr>
          <a:lstStyle/>
          <a:p>
            <a:pPr marL="342900" lvl="1" indent="-342900">
              <a:lnSpc>
                <a:spcPct val="80000"/>
              </a:lnSpc>
            </a:pP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Low cost</a:t>
            </a:r>
          </a:p>
          <a:p>
            <a:pPr marL="742950" lvl="2" indent="-342900">
              <a:lnSpc>
                <a:spcPct val="80000"/>
              </a:lnSpc>
            </a:pP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maintain patients as long as possible in early stage of the condition</a:t>
            </a:r>
          </a:p>
          <a:p>
            <a:pPr marL="342900" lvl="1" indent="-342900">
              <a:lnSpc>
                <a:spcPct val="80000"/>
              </a:lnSpc>
            </a:pP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Prevention </a:t>
            </a:r>
          </a:p>
          <a:p>
            <a:pPr marL="742950" lvl="2" indent="-342900">
              <a:lnSpc>
                <a:spcPct val="80000"/>
              </a:lnSpc>
            </a:pP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active management of patients at all stages including pre-diagnosis</a:t>
            </a:r>
          </a:p>
          <a:p>
            <a:pPr marL="342900" lvl="1" indent="-342900">
              <a:lnSpc>
                <a:spcPct val="80000"/>
              </a:lnSpc>
            </a:pP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‘Zero complications’ </a:t>
            </a:r>
          </a:p>
          <a:p>
            <a:pPr marL="742950" lvl="2" indent="-342900">
              <a:lnSpc>
                <a:spcPct val="80000"/>
              </a:lnSpc>
            </a:pP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no ‘excess risk’ for stroke, amputation, sight problems</a:t>
            </a:r>
          </a:p>
          <a:p>
            <a:pPr>
              <a:lnSpc>
                <a:spcPct val="80000"/>
              </a:lnSpc>
              <a:buNone/>
            </a:pPr>
            <a:endParaRPr lang="en-US" sz="2400" dirty="0" smtClean="0">
              <a:latin typeface="Tahoma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6BDE82ED-E6BD-4C88-9404-7F89D60BF73E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39552" y="6492875"/>
            <a:ext cx="7848872" cy="365125"/>
          </a:xfrm>
        </p:spPr>
        <p:txBody>
          <a:bodyPr/>
          <a:lstStyle/>
          <a:p>
            <a:r>
              <a:rPr lang="en-GB" dirty="0" smtClean="0"/>
              <a:t>1st International Conference on Anticipation,  Trento 5-7 November 2015</a:t>
            </a:r>
            <a:endParaRPr lang="en-GB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6093296"/>
            <a:ext cx="1022103" cy="62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9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9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600" dirty="0" smtClean="0">
                <a:solidFill>
                  <a:srgbClr val="330099"/>
                </a:solidFill>
                <a:latin typeface="Tahoma" pitchFamily="34" charset="0"/>
              </a:rPr>
              <a:t>Useful experience gained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8232"/>
            <a:ext cx="8229600" cy="3412976"/>
          </a:xfrm>
        </p:spPr>
        <p:txBody>
          <a:bodyPr>
            <a:normAutofit/>
          </a:bodyPr>
          <a:lstStyle/>
          <a:p>
            <a:pPr lvl="0"/>
            <a:r>
              <a:rPr lang="en-GB" sz="2400" dirty="0" smtClean="0">
                <a:latin typeface="Tahoma" pitchFamily="34" charset="0"/>
              </a:rPr>
              <a:t>Clarity of the workshop objectives: </a:t>
            </a:r>
          </a:p>
          <a:p>
            <a:pPr lvl="1"/>
            <a:r>
              <a:rPr lang="en-GB" sz="2400" i="1" dirty="0" smtClean="0">
                <a:latin typeface="Tahoma" pitchFamily="34" charset="0"/>
              </a:rPr>
              <a:t>pre-workshop meetings to clearly define workshop objectives and outcomes?</a:t>
            </a:r>
          </a:p>
          <a:p>
            <a:pPr lvl="0"/>
            <a:r>
              <a:rPr lang="en-GB" sz="2400" dirty="0" smtClean="0">
                <a:latin typeface="Tahoma" pitchFamily="34" charset="0"/>
              </a:rPr>
              <a:t>Importance of relating the FL approach to participants who have a predominantly operational rather than policy focus</a:t>
            </a:r>
          </a:p>
          <a:p>
            <a:pPr lvl="0"/>
            <a:r>
              <a:rPr lang="en-GB" sz="2400" dirty="0" smtClean="0">
                <a:latin typeface="Tahoma" pitchFamily="34" charset="0"/>
              </a:rPr>
              <a:t>Increased importance of facilitation in ‘short workshops’</a:t>
            </a:r>
          </a:p>
          <a:p>
            <a:endParaRPr lang="en-GB" sz="1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763688" y="6356350"/>
            <a:ext cx="6120680" cy="365125"/>
          </a:xfrm>
        </p:spPr>
        <p:txBody>
          <a:bodyPr/>
          <a:lstStyle/>
          <a:p>
            <a:r>
              <a:rPr lang="en-GB" dirty="0" smtClean="0"/>
              <a:t>1st International Conference on Anticipation.  Trento 5-7 November 2015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E82ED-E6BD-4C88-9404-7F89D60BF73E}" type="slidenum">
              <a:rPr lang="en-GB" smtClean="0"/>
              <a:pPr/>
              <a:t>12</a:t>
            </a:fld>
            <a:endParaRPr lang="en-GB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6093296"/>
            <a:ext cx="1022103" cy="62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dirty="0" smtClean="0">
                <a:solidFill>
                  <a:srgbClr val="330099"/>
                </a:solidFill>
                <a:latin typeface="Tahoma" pitchFamily="34" charset="0"/>
              </a:rPr>
              <a:t>Conclusions</a:t>
            </a:r>
            <a:endParaRPr lang="en-GB" sz="3200" dirty="0">
              <a:solidFill>
                <a:srgbClr val="330099"/>
              </a:solidFill>
              <a:latin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060848"/>
            <a:ext cx="8229600" cy="2980928"/>
          </a:xfrm>
        </p:spPr>
        <p:txBody>
          <a:bodyPr>
            <a:normAutofit/>
          </a:bodyPr>
          <a:lstStyle/>
          <a:p>
            <a:r>
              <a:rPr lang="en-GB" sz="2400" dirty="0" smtClean="0">
                <a:latin typeface="Tahoma" pitchFamily="34" charset="0"/>
              </a:rPr>
              <a:t>Valid and useful methodology which was easy to apply and enthusiastically received by participants</a:t>
            </a:r>
          </a:p>
          <a:p>
            <a:r>
              <a:rPr lang="en-GB" sz="2400" dirty="0" smtClean="0">
                <a:latin typeface="Tahoma" pitchFamily="34" charset="0"/>
              </a:rPr>
              <a:t>Had an ‘instant’ effect for those taking part as well as providing material for enriching the development of the Managed Outcomes scenarios</a:t>
            </a:r>
          </a:p>
          <a:p>
            <a:r>
              <a:rPr lang="en-GB" sz="2400" dirty="0" smtClean="0">
                <a:latin typeface="Tahoma" pitchFamily="34" charset="0"/>
              </a:rPr>
              <a:t>Efficient of project time and resources available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691680" y="6356350"/>
            <a:ext cx="6120680" cy="365125"/>
          </a:xfrm>
        </p:spPr>
        <p:txBody>
          <a:bodyPr/>
          <a:lstStyle/>
          <a:p>
            <a:r>
              <a:rPr lang="en-GB" dirty="0" smtClean="0"/>
              <a:t>1st International Conference on Anticipation.  Trento 5-7 November 2015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E82ED-E6BD-4C88-9404-7F89D60BF73E}" type="slidenum">
              <a:rPr lang="en-GB" smtClean="0"/>
              <a:pPr/>
              <a:t>13</a:t>
            </a:fld>
            <a:endParaRPr lang="en-GB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6093296"/>
            <a:ext cx="1022103" cy="62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 smtClean="0">
                <a:solidFill>
                  <a:srgbClr val="330099"/>
                </a:solidFill>
                <a:latin typeface="Tahoma" pitchFamily="34" charset="0"/>
              </a:rPr>
              <a:t>The views of participants</a:t>
            </a:r>
            <a:endParaRPr lang="en-GB" sz="3200" dirty="0">
              <a:solidFill>
                <a:srgbClr val="330099"/>
              </a:solidFill>
              <a:latin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GB" sz="2400" i="1" dirty="0" smtClean="0">
                <a:latin typeface="Tahoma" pitchFamily="34" charset="0"/>
              </a:rPr>
              <a:t>‘We rarely have time as a group to sit down and do this kind of thinking – very helpful to know what colleagues think of these issues’</a:t>
            </a:r>
          </a:p>
          <a:p>
            <a:pPr lvl="0"/>
            <a:r>
              <a:rPr lang="en-GB" sz="2400" i="1" dirty="0" smtClean="0">
                <a:latin typeface="Tahoma" pitchFamily="34" charset="0"/>
              </a:rPr>
              <a:t>‘Good to meet other people working on the same field but with different approach – an opportunity to develop links for future collaboration’ </a:t>
            </a:r>
          </a:p>
          <a:p>
            <a:pPr lvl="0"/>
            <a:r>
              <a:rPr lang="en-GB" sz="2400" i="1" dirty="0" smtClean="0">
                <a:latin typeface="Tahoma" pitchFamily="34" charset="0"/>
              </a:rPr>
              <a:t>‘We are all looking forward to meeting in a few months to review the final figures (never seen my team so animated with facts and figures!)’ </a:t>
            </a:r>
          </a:p>
          <a:p>
            <a:pPr lvl="0"/>
            <a:r>
              <a:rPr lang="en-GB" sz="2400" i="1" dirty="0" smtClean="0">
                <a:latin typeface="Tahoma" pitchFamily="34" charset="0"/>
              </a:rPr>
              <a:t>‘A useful day and good to take a breather from the front-line’</a:t>
            </a:r>
            <a:endParaRPr lang="en-GB" sz="2400" i="1" dirty="0">
              <a:latin typeface="Tahoma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691680" y="6356350"/>
            <a:ext cx="6120680" cy="365125"/>
          </a:xfrm>
        </p:spPr>
        <p:txBody>
          <a:bodyPr/>
          <a:lstStyle/>
          <a:p>
            <a:r>
              <a:rPr lang="en-GB" dirty="0" smtClean="0"/>
              <a:t>1st International Conference on Anticipation.  Trento 5-7 November 2015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E82ED-E6BD-4C88-9404-7F89D60BF73E}" type="slidenum">
              <a:rPr lang="en-GB" smtClean="0"/>
              <a:pPr/>
              <a:t>14</a:t>
            </a:fld>
            <a:endParaRPr lang="en-GB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6093296"/>
            <a:ext cx="1022103" cy="62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 smtClean="0">
                <a:solidFill>
                  <a:srgbClr val="330099"/>
                </a:solidFill>
                <a:latin typeface="Tahoma" pitchFamily="34" charset="0"/>
              </a:rPr>
              <a:t>The FP-7 ‘Managed Outcomes’ Project</a:t>
            </a:r>
            <a:br>
              <a:rPr lang="en-GB" sz="3200" dirty="0" smtClean="0">
                <a:solidFill>
                  <a:srgbClr val="330099"/>
                </a:solidFill>
                <a:latin typeface="Tahoma" pitchFamily="34" charset="0"/>
              </a:rPr>
            </a:br>
            <a:r>
              <a:rPr lang="en-GB" sz="2400" dirty="0" smtClean="0">
                <a:solidFill>
                  <a:srgbClr val="330099"/>
                </a:solidFill>
                <a:latin typeface="Tahoma" pitchFamily="34" charset="0"/>
                <a:hlinkClick r:id="rId2"/>
              </a:rPr>
              <a:t> www.managedoutcomes.eu</a:t>
            </a:r>
            <a:endParaRPr lang="en-GB" sz="2800" dirty="0">
              <a:solidFill>
                <a:srgbClr val="330099"/>
              </a:solidFill>
              <a:latin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772816"/>
            <a:ext cx="8229600" cy="4104456"/>
          </a:xfrm>
        </p:spPr>
        <p:txBody>
          <a:bodyPr>
            <a:normAutofit/>
          </a:bodyPr>
          <a:lstStyle/>
          <a:p>
            <a:r>
              <a:rPr lang="en-GB" sz="2400" dirty="0" smtClean="0">
                <a:latin typeface="Tahoma" pitchFamily="34" charset="0"/>
              </a:rPr>
              <a:t>Effect of organisation and management of care processes on patient health outcomes for:</a:t>
            </a:r>
          </a:p>
          <a:p>
            <a:pPr marL="742950" lvl="2" indent="-342900"/>
            <a:r>
              <a:rPr lang="en-GB" sz="2000" dirty="0" smtClean="0">
                <a:latin typeface="Tahoma" pitchFamily="34" charset="0"/>
              </a:rPr>
              <a:t>type 2 diabetes</a:t>
            </a:r>
          </a:p>
          <a:p>
            <a:pPr marL="742950" lvl="2" indent="-342900"/>
            <a:r>
              <a:rPr lang="en-GB" sz="2000" dirty="0" smtClean="0">
                <a:latin typeface="Tahoma" pitchFamily="34" charset="0"/>
              </a:rPr>
              <a:t>acute stroke care</a:t>
            </a:r>
          </a:p>
          <a:p>
            <a:pPr marL="742950" lvl="2" indent="-342900"/>
            <a:r>
              <a:rPr lang="en-GB" sz="2000" dirty="0" smtClean="0">
                <a:latin typeface="Tahoma" pitchFamily="34" charset="0"/>
              </a:rPr>
              <a:t>dementia</a:t>
            </a:r>
          </a:p>
          <a:p>
            <a:pPr marL="742950" lvl="2" indent="-342900"/>
            <a:r>
              <a:rPr lang="en-GB" sz="2000" dirty="0" smtClean="0">
                <a:latin typeface="Tahoma" pitchFamily="34" charset="0"/>
              </a:rPr>
              <a:t>hip osteoarthritis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GB" sz="2400" dirty="0" smtClean="0">
                <a:latin typeface="Tahoma" pitchFamily="34" charset="0"/>
              </a:rPr>
              <a:t>Case study comparison of health networks and patient outcomes (EQ-5D)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GB" sz="2400" dirty="0" smtClean="0">
                <a:latin typeface="Tahoma" pitchFamily="34" charset="0"/>
              </a:rPr>
              <a:t>Finland, Netherlands, Spain, Greece, Germany, England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GB" sz="2400" dirty="0" smtClean="0">
                <a:latin typeface="Tahoma" pitchFamily="34" charset="0"/>
              </a:rPr>
              <a:t>Scenarios to address existing and future health needs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23528" y="6381328"/>
            <a:ext cx="7992888" cy="365125"/>
          </a:xfrm>
        </p:spPr>
        <p:txBody>
          <a:bodyPr/>
          <a:lstStyle/>
          <a:p>
            <a:r>
              <a:rPr lang="en-GB" dirty="0" smtClean="0"/>
              <a:t>1st International Conference on Anticipation, Trento 5-7 November 2015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E82ED-E6BD-4C88-9404-7F89D60BF73E}" type="slidenum">
              <a:rPr lang="en-GB" smtClean="0"/>
              <a:pPr/>
              <a:t>2</a:t>
            </a:fld>
            <a:endParaRPr lang="en-GB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6093296"/>
            <a:ext cx="1022103" cy="62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>
            <a:normAutofit/>
          </a:bodyPr>
          <a:lstStyle/>
          <a:p>
            <a:r>
              <a:rPr lang="en-GB" sz="3600" dirty="0" smtClean="0">
                <a:solidFill>
                  <a:srgbClr val="330099"/>
                </a:solidFill>
                <a:latin typeface="Tahoma" pitchFamily="34" charset="0"/>
              </a:rPr>
              <a:t>‘Futures Literacy’ methodology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700808"/>
            <a:ext cx="8229600" cy="4248472"/>
          </a:xfrm>
        </p:spPr>
        <p:txBody>
          <a:bodyPr>
            <a:normAutofit lnSpcReduction="10000"/>
          </a:bodyPr>
          <a:lstStyle/>
          <a:p>
            <a:r>
              <a:rPr lang="en-GB" sz="2400" dirty="0" smtClean="0">
                <a:latin typeface="Tahoma" pitchFamily="34" charset="0"/>
              </a:rPr>
              <a:t>Aims to deepen understanding of current procedures and how these might be affected by assumptions about the future</a:t>
            </a:r>
          </a:p>
          <a:p>
            <a:r>
              <a:rPr lang="en-US" sz="2400" dirty="0" smtClean="0">
                <a:latin typeface="Tahoma" pitchFamily="34" charset="0"/>
              </a:rPr>
              <a:t>Level 1 – Catalytic Awareness</a:t>
            </a:r>
          </a:p>
          <a:p>
            <a:pPr lvl="1"/>
            <a:r>
              <a:rPr lang="en-US" sz="2000" i="1" dirty="0" smtClean="0">
                <a:latin typeface="Tahoma" pitchFamily="34" charset="0"/>
              </a:rPr>
              <a:t>Where are the trends going?</a:t>
            </a:r>
            <a:r>
              <a:rPr lang="en-US" sz="2000" dirty="0" smtClean="0">
                <a:latin typeface="Tahoma" pitchFamily="34" charset="0"/>
              </a:rPr>
              <a:t/>
            </a:r>
            <a:br>
              <a:rPr lang="en-US" sz="2000" dirty="0" smtClean="0">
                <a:latin typeface="Tahoma" pitchFamily="34" charset="0"/>
              </a:rPr>
            </a:br>
            <a:endParaRPr lang="en-US" sz="2000" dirty="0" smtClean="0">
              <a:latin typeface="Tahoma" pitchFamily="34" charset="0"/>
            </a:endParaRPr>
          </a:p>
          <a:p>
            <a:r>
              <a:rPr lang="en-US" sz="2400" dirty="0" smtClean="0">
                <a:latin typeface="Tahoma" pitchFamily="34" charset="0"/>
              </a:rPr>
              <a:t>Level 2 – Imaginative Discovery</a:t>
            </a:r>
          </a:p>
          <a:p>
            <a:pPr lvl="1"/>
            <a:r>
              <a:rPr lang="en-US" sz="2000" i="1" dirty="0" smtClean="0">
                <a:latin typeface="Tahoma" pitchFamily="34" charset="0"/>
              </a:rPr>
              <a:t>Breaking out of current assumptions</a:t>
            </a:r>
          </a:p>
          <a:p>
            <a:pPr lvl="1"/>
            <a:r>
              <a:rPr lang="en-US" sz="2000" i="1" dirty="0" smtClean="0">
                <a:latin typeface="Tahoma" pitchFamily="34" charset="0"/>
              </a:rPr>
              <a:t>Unconstrained futures </a:t>
            </a:r>
            <a:r>
              <a:rPr lang="en-US" sz="1600" dirty="0" smtClean="0">
                <a:latin typeface="Tahoma" pitchFamily="34" charset="0"/>
              </a:rPr>
              <a:t/>
            </a:r>
            <a:br>
              <a:rPr lang="en-US" sz="1600" dirty="0" smtClean="0">
                <a:latin typeface="Tahoma" pitchFamily="34" charset="0"/>
              </a:rPr>
            </a:br>
            <a:endParaRPr lang="en-US" sz="1600" dirty="0" smtClean="0">
              <a:latin typeface="Tahoma" pitchFamily="34" charset="0"/>
            </a:endParaRPr>
          </a:p>
          <a:p>
            <a:r>
              <a:rPr lang="en-US" sz="2400" dirty="0" smtClean="0">
                <a:latin typeface="Tahoma" pitchFamily="34" charset="0"/>
              </a:rPr>
              <a:t>Level 3 – Strategic Choice</a:t>
            </a:r>
          </a:p>
          <a:p>
            <a:pPr lvl="1"/>
            <a:r>
              <a:rPr lang="en-US" sz="2000" i="1" dirty="0" smtClean="0">
                <a:latin typeface="Tahoma" pitchFamily="34" charset="0"/>
              </a:rPr>
              <a:t>What changes can be made now given the above?</a:t>
            </a:r>
            <a:endParaRPr lang="en-GB" sz="2000" i="1" dirty="0" smtClean="0">
              <a:latin typeface="Tahoma" pitchFamily="34" charset="0"/>
            </a:endParaRPr>
          </a:p>
          <a:p>
            <a:pPr>
              <a:buNone/>
            </a:pPr>
            <a:endParaRPr lang="en-GB" sz="2400" dirty="0" smtClean="0">
              <a:latin typeface="Tahoma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23528" y="6356350"/>
            <a:ext cx="7920880" cy="365125"/>
          </a:xfrm>
        </p:spPr>
        <p:txBody>
          <a:bodyPr/>
          <a:lstStyle/>
          <a:p>
            <a:r>
              <a:rPr lang="en-GB" dirty="0" smtClean="0"/>
              <a:t>1st International Conference on Anticipation,  Trento 5-7 November 2015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E82ED-E6BD-4C88-9404-7F89D60BF73E}" type="slidenum">
              <a:rPr lang="en-GB" smtClean="0"/>
              <a:pPr/>
              <a:t>3</a:t>
            </a:fld>
            <a:endParaRPr lang="en-GB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6093296"/>
            <a:ext cx="1022103" cy="62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>
                <a:solidFill>
                  <a:srgbClr val="330099"/>
                </a:solidFill>
                <a:latin typeface="Tahoma" pitchFamily="34" charset="0"/>
              </a:rPr>
              <a:t>Why scenarios?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27373"/>
            <a:ext cx="8229600" cy="4525963"/>
          </a:xfrm>
        </p:spPr>
        <p:txBody>
          <a:bodyPr>
            <a:noAutofit/>
          </a:bodyPr>
          <a:lstStyle/>
          <a:p>
            <a:r>
              <a:rPr lang="en-GB" sz="2800" dirty="0" smtClean="0">
                <a:latin typeface="Tahoma" pitchFamily="34" charset="0"/>
              </a:rPr>
              <a:t>Highlight important relationships between process and outcomes</a:t>
            </a:r>
          </a:p>
          <a:p>
            <a:r>
              <a:rPr lang="en-GB" sz="2800" dirty="0" smtClean="0">
                <a:latin typeface="Tahoma" pitchFamily="34" charset="0"/>
              </a:rPr>
              <a:t>Combinations which optimise various elements and perspectives including delivery channels</a:t>
            </a:r>
          </a:p>
          <a:p>
            <a:r>
              <a:rPr lang="en-GB" sz="2800" dirty="0" smtClean="0">
                <a:latin typeface="Tahoma" pitchFamily="34" charset="0"/>
              </a:rPr>
              <a:t>Insights from model elements and FL perspectives</a:t>
            </a:r>
          </a:p>
          <a:p>
            <a:r>
              <a:rPr lang="en-GB" sz="2800" dirty="0" smtClean="0">
                <a:latin typeface="Tahoma" pitchFamily="34" charset="0"/>
              </a:rPr>
              <a:t>Stories about the future; insights for the present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1st International Conference on Anticipation.  Trento 5-7 November 2015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E82ED-E6BD-4C88-9404-7F89D60BF73E}" type="slidenum">
              <a:rPr lang="en-GB" smtClean="0"/>
              <a:pPr/>
              <a:t>4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12968" cy="1143000"/>
          </a:xfrm>
        </p:spPr>
        <p:txBody>
          <a:bodyPr>
            <a:noAutofit/>
          </a:bodyPr>
          <a:lstStyle/>
          <a:p>
            <a:r>
              <a:rPr lang="en-GB" sz="3600" dirty="0" smtClean="0">
                <a:solidFill>
                  <a:srgbClr val="330099"/>
                </a:solidFill>
                <a:latin typeface="Tahoma" pitchFamily="34" charset="0"/>
              </a:rPr>
              <a:t>Futures Literacy and Managed Outcomes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90000"/>
              </a:lnSpc>
              <a:buClr>
                <a:srgbClr val="29ABE2"/>
              </a:buClr>
              <a:buNone/>
            </a:pPr>
            <a:endParaRPr lang="en-US" sz="2000" dirty="0" smtClean="0"/>
          </a:p>
          <a:p>
            <a:pPr>
              <a:lnSpc>
                <a:spcPct val="90000"/>
              </a:lnSpc>
            </a:pPr>
            <a:r>
              <a:rPr lang="en-US" sz="2400" i="1" dirty="0" smtClean="0">
                <a:latin typeface="Tahoma" pitchFamily="34" charset="0"/>
              </a:rPr>
              <a:t>Why use it?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>
                <a:latin typeface="Tahoma" pitchFamily="34" charset="0"/>
              </a:rPr>
              <a:t>Better suited to our timescales, resources and available expertise than a ‘Delphi’ process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>
                <a:latin typeface="Tahoma" pitchFamily="34" charset="0"/>
              </a:rPr>
              <a:t>Advantages of an ‘action research’ approach</a:t>
            </a:r>
            <a:br>
              <a:rPr lang="en-US" sz="2400" dirty="0" smtClean="0">
                <a:latin typeface="Tahoma" pitchFamily="34" charset="0"/>
              </a:rPr>
            </a:br>
            <a:endParaRPr lang="en-US" sz="2400" dirty="0" smtClean="0">
              <a:latin typeface="Tahoma" pitchFamily="34" charset="0"/>
            </a:endParaRPr>
          </a:p>
          <a:p>
            <a:pPr>
              <a:lnSpc>
                <a:spcPct val="90000"/>
              </a:lnSpc>
            </a:pPr>
            <a:r>
              <a:rPr lang="en-US" sz="2400" i="1" dirty="0" smtClean="0">
                <a:latin typeface="Tahoma" pitchFamily="34" charset="0"/>
              </a:rPr>
              <a:t>Who was it for?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>
                <a:latin typeface="Tahoma" pitchFamily="34" charset="0"/>
              </a:rPr>
              <a:t>Participants from the case instance location working in the same clinical domain, but across different </a:t>
            </a:r>
            <a:r>
              <a:rPr lang="en-US" sz="2400" dirty="0" err="1" smtClean="0">
                <a:latin typeface="Tahoma" pitchFamily="34" charset="0"/>
              </a:rPr>
              <a:t>organisations</a:t>
            </a:r>
            <a:endParaRPr lang="en-US" sz="2400" dirty="0" smtClean="0">
              <a:latin typeface="Tahoma" pitchFamily="34" charset="0"/>
            </a:endParaRPr>
          </a:p>
          <a:p>
            <a:pPr lvl="1">
              <a:lnSpc>
                <a:spcPct val="90000"/>
              </a:lnSpc>
            </a:pPr>
            <a:r>
              <a:rPr lang="en-US" sz="2400" dirty="0" smtClean="0">
                <a:latin typeface="Tahoma" pitchFamily="34" charset="0"/>
              </a:rPr>
              <a:t>Clinical and non-clinical backgrounds</a:t>
            </a:r>
          </a:p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763688" y="6356350"/>
            <a:ext cx="5184576" cy="365125"/>
          </a:xfrm>
        </p:spPr>
        <p:txBody>
          <a:bodyPr/>
          <a:lstStyle/>
          <a:p>
            <a:r>
              <a:rPr lang="en-GB" dirty="0" smtClean="0"/>
              <a:t>1st International Conference on Anticipation,  Trento 5-7 November 2015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E82ED-E6BD-4C88-9404-7F89D60BF73E}" type="slidenum">
              <a:rPr lang="en-GB" smtClean="0"/>
              <a:pPr/>
              <a:t>5</a:t>
            </a:fld>
            <a:endParaRPr lang="en-GB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6093296"/>
            <a:ext cx="1022103" cy="62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 smtClean="0">
                <a:solidFill>
                  <a:srgbClr val="330099"/>
                </a:solidFill>
                <a:latin typeface="Tahoma" pitchFamily="34" charset="0"/>
              </a:rPr>
              <a:t>Scenario workshop format</a:t>
            </a:r>
            <a:endParaRPr lang="en-GB" sz="3600" dirty="0">
              <a:solidFill>
                <a:srgbClr val="330099"/>
              </a:solidFill>
              <a:latin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8232"/>
            <a:ext cx="8229600" cy="3845024"/>
          </a:xfrm>
        </p:spPr>
        <p:txBody>
          <a:bodyPr>
            <a:normAutofit lnSpcReduction="10000"/>
          </a:bodyPr>
          <a:lstStyle/>
          <a:p>
            <a:r>
              <a:rPr lang="en-GB" sz="2400" dirty="0" smtClean="0">
                <a:latin typeface="Tahoma" pitchFamily="34" charset="0"/>
              </a:rPr>
              <a:t>Systematic</a:t>
            </a:r>
          </a:p>
          <a:p>
            <a:r>
              <a:rPr lang="en-GB" sz="2400" dirty="0" smtClean="0">
                <a:latin typeface="Tahoma" pitchFamily="34" charset="0"/>
              </a:rPr>
              <a:t>Facilitated by Managed Outcome researchers</a:t>
            </a:r>
          </a:p>
          <a:p>
            <a:r>
              <a:rPr lang="en-GB" sz="2400" dirty="0" smtClean="0">
                <a:latin typeface="Tahoma" pitchFamily="34" charset="0"/>
              </a:rPr>
              <a:t>Involved wide-ranging local expertise</a:t>
            </a:r>
          </a:p>
          <a:p>
            <a:r>
              <a:rPr lang="en-GB" sz="2400" dirty="0" smtClean="0">
                <a:latin typeface="Tahoma" pitchFamily="34" charset="0"/>
              </a:rPr>
              <a:t>Time and resource constrained</a:t>
            </a:r>
          </a:p>
          <a:p>
            <a:r>
              <a:rPr lang="en-GB" sz="2400" dirty="0" smtClean="0">
                <a:latin typeface="Tahoma" pitchFamily="34" charset="0"/>
              </a:rPr>
              <a:t>Format:</a:t>
            </a:r>
          </a:p>
          <a:p>
            <a:pPr lvl="1"/>
            <a:r>
              <a:rPr lang="en-GB" sz="2400" i="1" dirty="0" smtClean="0">
                <a:latin typeface="Tahoma" pitchFamily="34" charset="0"/>
              </a:rPr>
              <a:t>Relevant Managed Outcomes case study introduction</a:t>
            </a:r>
          </a:p>
          <a:p>
            <a:pPr lvl="1"/>
            <a:r>
              <a:rPr lang="en-US" sz="2400" i="1" dirty="0" smtClean="0">
                <a:latin typeface="Tahoma" pitchFamily="34" charset="0"/>
              </a:rPr>
              <a:t>Level 1: Catalytic Awareness (group </a:t>
            </a:r>
            <a:r>
              <a:rPr lang="en-GB" sz="2400" i="1" dirty="0" smtClean="0">
                <a:latin typeface="Tahoma" pitchFamily="34" charset="0"/>
              </a:rPr>
              <a:t>discussion)</a:t>
            </a:r>
          </a:p>
          <a:p>
            <a:pPr lvl="1"/>
            <a:r>
              <a:rPr lang="en-US" sz="2400" i="1" dirty="0" smtClean="0">
                <a:latin typeface="Tahoma" pitchFamily="34" charset="0"/>
              </a:rPr>
              <a:t>Level 2: Imaginative Discovery (group </a:t>
            </a:r>
            <a:r>
              <a:rPr lang="en-GB" sz="2400" i="1" dirty="0" smtClean="0">
                <a:latin typeface="Tahoma" pitchFamily="34" charset="0"/>
              </a:rPr>
              <a:t>discussion)</a:t>
            </a:r>
          </a:p>
          <a:p>
            <a:pPr lvl="1"/>
            <a:r>
              <a:rPr lang="en-US" sz="2400" i="1" dirty="0" smtClean="0">
                <a:latin typeface="Tahoma" pitchFamily="34" charset="0"/>
              </a:rPr>
              <a:t>Level 3: Strategic Choice (</a:t>
            </a:r>
            <a:r>
              <a:rPr lang="en-GB" sz="2400" i="1" dirty="0" smtClean="0">
                <a:latin typeface="Tahoma" pitchFamily="34" charset="0"/>
              </a:rPr>
              <a:t>plenary)</a:t>
            </a:r>
            <a:endParaRPr lang="en-GB" sz="2400" i="1" dirty="0">
              <a:latin typeface="Tahoma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691680" y="6356350"/>
            <a:ext cx="5976664" cy="365125"/>
          </a:xfrm>
        </p:spPr>
        <p:txBody>
          <a:bodyPr/>
          <a:lstStyle/>
          <a:p>
            <a:r>
              <a:rPr lang="en-GB" dirty="0" smtClean="0"/>
              <a:t>1st International Conference on Anticipation,  Trento 5-7 November 2015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E82ED-E6BD-4C88-9404-7F89D60BF73E}" type="slidenum">
              <a:rPr lang="en-GB" smtClean="0"/>
              <a:pPr/>
              <a:t>6</a:t>
            </a:fld>
            <a:endParaRPr lang="en-GB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6093296"/>
            <a:ext cx="1022103" cy="62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>
            <a:noAutofit/>
          </a:bodyPr>
          <a:lstStyle/>
          <a:p>
            <a:r>
              <a:rPr lang="en-GB" sz="3600" dirty="0" smtClean="0">
                <a:solidFill>
                  <a:srgbClr val="330099"/>
                </a:solidFill>
                <a:latin typeface="Tahoma" pitchFamily="34" charset="0"/>
              </a:rPr>
              <a:t>Futures workshops: the challenge</a:t>
            </a:r>
          </a:p>
        </p:txBody>
      </p:sp>
      <p:pic>
        <p:nvPicPr>
          <p:cNvPr id="4" name="8 Imagen" descr="logo-m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6165304"/>
            <a:ext cx="576188" cy="4534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" name="Content Placeholder 3"/>
          <p:cNvGraphicFramePr>
            <a:graphicFrameLocks/>
          </p:cNvGraphicFramePr>
          <p:nvPr/>
        </p:nvGraphicFramePr>
        <p:xfrm>
          <a:off x="251520" y="1340768"/>
          <a:ext cx="8435280" cy="2980926"/>
        </p:xfrm>
        <a:graphic>
          <a:graphicData uri="http://schemas.openxmlformats.org/drawingml/2006/table">
            <a:tbl>
              <a:tblPr firstRow="1" firstCol="1">
                <a:tableStyleId>{7DF18680-E054-41AD-8BC1-D1AEF772440D}</a:tableStyleId>
              </a:tblPr>
              <a:tblGrid>
                <a:gridCol w="1687056"/>
                <a:gridCol w="1687056"/>
                <a:gridCol w="1687056"/>
                <a:gridCol w="1779592"/>
                <a:gridCol w="1594520"/>
              </a:tblGrid>
              <a:tr h="496821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Stroke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Hips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Diabetes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Dementia</a:t>
                      </a:r>
                      <a:endParaRPr lang="en-GB" dirty="0"/>
                    </a:p>
                  </a:txBody>
                  <a:tcPr/>
                </a:tc>
              </a:tr>
              <a:tr h="496821">
                <a:tc>
                  <a:txBody>
                    <a:bodyPr/>
                    <a:lstStyle/>
                    <a:p>
                      <a:r>
                        <a:rPr lang="en-GB" dirty="0" smtClean="0"/>
                        <a:t>England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Yes</a:t>
                      </a:r>
                      <a:endParaRPr lang="en-GB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Yes</a:t>
                      </a:r>
                      <a:endParaRPr lang="en-GB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baseline="0" dirty="0" smtClean="0"/>
                        <a:t>Yes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Yes</a:t>
                      </a:r>
                      <a:endParaRPr lang="en-GB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496821">
                <a:tc>
                  <a:txBody>
                    <a:bodyPr/>
                    <a:lstStyle/>
                    <a:p>
                      <a:r>
                        <a:rPr lang="en-GB" dirty="0" smtClean="0"/>
                        <a:t>Finland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Yes</a:t>
                      </a:r>
                      <a:endParaRPr lang="en-GB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Yes</a:t>
                      </a:r>
                      <a:endParaRPr lang="en-GB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No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Yes</a:t>
                      </a:r>
                      <a:endParaRPr lang="en-GB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496821">
                <a:tc>
                  <a:txBody>
                    <a:bodyPr/>
                    <a:lstStyle/>
                    <a:p>
                      <a:r>
                        <a:rPr lang="en-GB" dirty="0" smtClean="0"/>
                        <a:t>Greece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Yes</a:t>
                      </a:r>
                      <a:endParaRPr lang="en-GB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Yes</a:t>
                      </a:r>
                      <a:endParaRPr lang="en-GB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Yes</a:t>
                      </a:r>
                      <a:endParaRPr lang="en-GB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Yes</a:t>
                      </a:r>
                      <a:endParaRPr lang="en-GB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496821">
                <a:tc>
                  <a:txBody>
                    <a:bodyPr/>
                    <a:lstStyle/>
                    <a:p>
                      <a:r>
                        <a:rPr lang="en-GB" dirty="0" smtClean="0"/>
                        <a:t>Netherlands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Yes</a:t>
                      </a:r>
                      <a:endParaRPr lang="en-GB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Yes</a:t>
                      </a:r>
                      <a:endParaRPr lang="en-GB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Yes</a:t>
                      </a:r>
                      <a:endParaRPr lang="en-GB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No</a:t>
                      </a:r>
                      <a:endParaRPr lang="en-GB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496821">
                <a:tc>
                  <a:txBody>
                    <a:bodyPr/>
                    <a:lstStyle/>
                    <a:p>
                      <a:r>
                        <a:rPr lang="en-GB" dirty="0" smtClean="0"/>
                        <a:t>Spain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Yes</a:t>
                      </a:r>
                      <a:endParaRPr lang="en-GB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Yes</a:t>
                      </a:r>
                      <a:endParaRPr lang="en-GB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Yes</a:t>
                      </a:r>
                      <a:endParaRPr lang="en-GB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Yes</a:t>
                      </a:r>
                      <a:endParaRPr lang="en-GB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547664" y="4437112"/>
            <a:ext cx="6126742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In some case studies workshops were held separately; at locations where</a:t>
            </a:r>
          </a:p>
          <a:p>
            <a:r>
              <a:rPr lang="en-GB" sz="1400" dirty="0" smtClean="0"/>
              <a:t>more than one case study took place there were some joint workshops with </a:t>
            </a:r>
          </a:p>
          <a:p>
            <a:r>
              <a:rPr lang="en-GB" sz="1400" dirty="0" smtClean="0"/>
              <a:t>case-specific streams.</a:t>
            </a:r>
          </a:p>
          <a:p>
            <a:endParaRPr lang="en-GB" sz="1400" dirty="0" smtClean="0"/>
          </a:p>
          <a:p>
            <a:r>
              <a:rPr lang="en-GB" sz="1400" dirty="0" smtClean="0"/>
              <a:t>Most workshops ran for half or full days depending on availability of participants. </a:t>
            </a:r>
          </a:p>
          <a:p>
            <a:endParaRPr lang="en-GB" sz="1400" dirty="0" smtClean="0"/>
          </a:p>
          <a:p>
            <a:r>
              <a:rPr lang="en-GB" sz="1400" dirty="0" smtClean="0"/>
              <a:t>Training, development of materials and delivery –  6 month timescale.</a:t>
            </a:r>
          </a:p>
          <a:p>
            <a:endParaRPr lang="en-GB" sz="1400" dirty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763688" y="6356350"/>
            <a:ext cx="5184576" cy="365125"/>
          </a:xfrm>
        </p:spPr>
        <p:txBody>
          <a:bodyPr/>
          <a:lstStyle/>
          <a:p>
            <a:r>
              <a:rPr lang="en-GB" dirty="0" smtClean="0"/>
              <a:t>1st International Conference on Anticipation,  Trento 5-7 November 2015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404664"/>
            <a:ext cx="7000924" cy="357190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GB" sz="4000" dirty="0" smtClean="0">
                <a:solidFill>
                  <a:srgbClr val="330099"/>
                </a:solidFill>
                <a:latin typeface="Tahoma" pitchFamily="34" charset="0"/>
              </a:rPr>
              <a:t>Stroke scenarios</a:t>
            </a:r>
            <a:endParaRPr lang="en-GB" sz="4000" dirty="0">
              <a:solidFill>
                <a:srgbClr val="330099"/>
              </a:solidFill>
              <a:latin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44" y="1844824"/>
            <a:ext cx="8858312" cy="3528392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>
                <a:latin typeface="Tahoma" pitchFamily="34" charset="0"/>
                <a:ea typeface="Tahoma" pitchFamily="34" charset="0"/>
                <a:cs typeface="Tahoma" pitchFamily="34" charset="0"/>
              </a:rPr>
              <a:t>Rapid access to specialist stroke team</a:t>
            </a:r>
          </a:p>
          <a:p>
            <a:pPr lvl="1"/>
            <a:r>
              <a:rPr lang="en-GB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- </a:t>
            </a:r>
            <a:r>
              <a:rPr lang="en-GB" sz="2400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prioritise </a:t>
            </a:r>
            <a:r>
              <a:rPr lang="en-GB" sz="2400" i="1" dirty="0">
                <a:latin typeface="Tahoma" pitchFamily="34" charset="0"/>
                <a:ea typeface="Tahoma" pitchFamily="34" charset="0"/>
                <a:cs typeface="Tahoma" pitchFamily="34" charset="0"/>
              </a:rPr>
              <a:t>this over thrombolysis and related processes</a:t>
            </a:r>
          </a:p>
          <a:p>
            <a:pPr lvl="1"/>
            <a:r>
              <a:rPr lang="en-GB" sz="2400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- distance </a:t>
            </a:r>
            <a:r>
              <a:rPr lang="en-GB" sz="2400" i="1" dirty="0">
                <a:latin typeface="Tahoma" pitchFamily="34" charset="0"/>
                <a:ea typeface="Tahoma" pitchFamily="34" charset="0"/>
                <a:cs typeface="Tahoma" pitchFamily="34" charset="0"/>
              </a:rPr>
              <a:t>issue becomes less important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>
                <a:latin typeface="Tahoma" pitchFamily="34" charset="0"/>
                <a:ea typeface="Tahoma" pitchFamily="34" charset="0"/>
                <a:cs typeface="Tahoma" pitchFamily="34" charset="0"/>
              </a:rPr>
              <a:t>High prevention/awareness strategy (minimise stroke)</a:t>
            </a:r>
          </a:p>
          <a:p>
            <a:pPr lvl="1"/>
            <a:r>
              <a:rPr lang="en-GB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- </a:t>
            </a:r>
            <a:r>
              <a:rPr lang="en-GB" sz="2400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reduced </a:t>
            </a:r>
            <a:r>
              <a:rPr lang="en-GB" sz="2400" i="1" dirty="0">
                <a:latin typeface="Tahoma" pitchFamily="34" charset="0"/>
                <a:ea typeface="Tahoma" pitchFamily="34" charset="0"/>
                <a:cs typeface="Tahoma" pitchFamily="34" charset="0"/>
              </a:rPr>
              <a:t>incidence</a:t>
            </a:r>
          </a:p>
          <a:p>
            <a:pPr lvl="1"/>
            <a:r>
              <a:rPr lang="en-GB" sz="2400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- increased </a:t>
            </a:r>
            <a:r>
              <a:rPr lang="en-GB" sz="2400" i="1" dirty="0">
                <a:latin typeface="Tahoma" pitchFamily="34" charset="0"/>
                <a:ea typeface="Tahoma" pitchFamily="34" charset="0"/>
                <a:cs typeface="Tahoma" pitchFamily="34" charset="0"/>
              </a:rPr>
              <a:t>thrombolysis</a:t>
            </a:r>
          </a:p>
          <a:p>
            <a:endParaRPr lang="en-GB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6093296"/>
            <a:ext cx="1022103" cy="62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763688" y="6356350"/>
            <a:ext cx="5184576" cy="365125"/>
          </a:xfrm>
        </p:spPr>
        <p:txBody>
          <a:bodyPr/>
          <a:lstStyle/>
          <a:p>
            <a:r>
              <a:rPr lang="en-GB" dirty="0" smtClean="0"/>
              <a:t>1st International Conference on Anticipation,  Trento 5-7 November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24466543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483768" y="260648"/>
            <a:ext cx="4248471" cy="6015586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6093296"/>
            <a:ext cx="1022103" cy="62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763688" y="6356350"/>
            <a:ext cx="5184576" cy="365125"/>
          </a:xfrm>
        </p:spPr>
        <p:txBody>
          <a:bodyPr/>
          <a:lstStyle/>
          <a:p>
            <a:r>
              <a:rPr lang="en-GB" dirty="0" smtClean="0"/>
              <a:t>1st International Conference on Anticipation,  Trento 5-7 November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1160900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4059</TotalTime>
  <Words>852</Words>
  <Application>Microsoft Office PowerPoint</Application>
  <PresentationFormat>On-screen Show (4:3)</PresentationFormat>
  <Paragraphs>141</Paragraphs>
  <Slides>14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Futures Literacy in Health Care: The Managed Outcomes Project</vt:lpstr>
      <vt:lpstr>The FP-7 ‘Managed Outcomes’ Project  www.managedoutcomes.eu</vt:lpstr>
      <vt:lpstr>‘Futures Literacy’ methodology</vt:lpstr>
      <vt:lpstr>Why scenarios?</vt:lpstr>
      <vt:lpstr>Futures Literacy and Managed Outcomes</vt:lpstr>
      <vt:lpstr>Scenario workshop format</vt:lpstr>
      <vt:lpstr>Futures workshops: the challenge</vt:lpstr>
      <vt:lpstr>Stroke scenarios</vt:lpstr>
      <vt:lpstr>Slide 9</vt:lpstr>
      <vt:lpstr>Some follow-up data</vt:lpstr>
      <vt:lpstr>Type 2 diabetes scenarios</vt:lpstr>
      <vt:lpstr>Useful experience gained</vt:lpstr>
      <vt:lpstr>Conclusions</vt:lpstr>
      <vt:lpstr>The views of participants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Futures Literacy Application in Health Care: The Managed Outcomes Project</dc:title>
  <dc:creator>Paul Forte</dc:creator>
  <cp:lastModifiedBy>Paul Forte</cp:lastModifiedBy>
  <cp:revision>72</cp:revision>
  <dcterms:created xsi:type="dcterms:W3CDTF">2015-10-13T05:52:36Z</dcterms:created>
  <dcterms:modified xsi:type="dcterms:W3CDTF">2015-11-11T12:35:42Z</dcterms:modified>
</cp:coreProperties>
</file>